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81450" y="171450"/>
            <a:ext cx="4991100" cy="4800600"/>
          </a:xfrm>
          <a:prstGeom prst="roundRect">
            <a:avLst>
              <a:gd name="adj" fmla="val 4762"/>
            </a:avLst>
          </a:prstGeom>
          <a:solidFill>
            <a:srgbClr val="ED931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4362450"/>
            <a:ext cx="514350" cy="514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1450" y="766763"/>
            <a:ext cx="5324475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3240"/>
              </a:lnSpc>
              <a:buNone/>
            </a:pPr>
            <a:r>
              <a:rPr lang="en-US" sz="3600" spc="-72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sal + plongê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284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238500"/>
            <a:ext cx="6096000" cy="1533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Brainstorming livre - "E se pudéssemos..."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Pensar em integrações entre ferramentas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Ideias malucas são bem-vindas! Não precisa se preocupar com implementação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Pensar em como automatizar cada um. O que seria legal pular de um sistema pro outro automaticamente. O que exige esforço manual? (automações comuns) O que exige muito tempo de análise e síntese? (automações baseadas em LLM)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ideias novas, alternativas, criatividade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9120188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Automações criativas e inovadoras</a:t>
            </a:r>
            <a:endParaRPr lang="en-US"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D93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300413"/>
            <a:ext cx="6038850" cy="1533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Focar no resultado, e não no que de fato está sendo implementado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Para cada ideia do chapéu verde, listar 3 benefícios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Pensar em benefícios para equipe, clientes e empresa, ou para si próprio!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O que mais abre de espaço pra fazermos? Tem algo que conseguiriamos começar a fazer para ir além, até os 110%? Tem algo que abriria espaço para sermos mais B?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Sonhar alto com os resultados!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benefícios, valor, pontos fortes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5198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de bom pode vir das ideias que tivemos</a:t>
            </a:r>
            <a:endParaRPr lang="en-US" sz="3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724275"/>
            <a:ext cx="4733925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Listar 3-5 obstáculos principais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Aqui é o espaço para exercitarmos os medos e receios, também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Depois podemos pensar em como mitigar cada risco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Ser realista, mas construtivo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riscos, críticas, pontos fracos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5198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FFFFFF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pode dar errado</a:t>
            </a:r>
            <a:endParaRPr lang="en-US" sz="3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1C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700463"/>
            <a:ext cx="3595688" cy="876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Votação das melhores ideias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Compartilhar sentimentos sobre cada proposta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Identificar o que mais empolga a equipe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sentimentos, intuições, reações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5198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sinto sobre cada ideia?</a:t>
            </a:r>
            <a:endParaRPr lang="en-US" sz="3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69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3700463"/>
            <a:ext cx="6738938" cy="876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Definir responsáveis e prazos específicos - a gente consegue? o que faltaria para isto?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Criar* m plano de implementação prático - o que falta para isto estar bem concreto e acionável?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Estabelecer métricas de sucesso - como mediriamos sucesso dessa solução?</a:t>
            </a:r>
            <a:endParaRPr lang="en-US" sz="1725" dirty="0"/>
          </a:p>
        </p:txBody>
      </p:sp>
      <p:sp>
        <p:nvSpPr>
          <p:cNvPr id="3" name="Text 1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organização do processo, síntese, próximos passos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519863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Como viabilizar?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284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700" y="2571750"/>
            <a:ext cx="2019300" cy="214312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573391" y="1332072"/>
            <a:ext cx="2477928" cy="2477928"/>
          </a:xfrm>
          <a:prstGeom prst="diamond">
            <a:avLst/>
          </a:prstGeom>
          <a:solidFill>
            <a:srgbClr val="42843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666827" y="1421771"/>
            <a:ext cx="2294792" cy="2294792"/>
          </a:xfrm>
          <a:prstGeom prst="diamond">
            <a:avLst/>
          </a:prstGeom>
          <a:solidFill>
            <a:srgbClr val="EFFFE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54857" y="1328738"/>
            <a:ext cx="2477928" cy="2477928"/>
          </a:xfrm>
          <a:prstGeom prst="diamond">
            <a:avLst/>
          </a:prstGeom>
          <a:solidFill>
            <a:srgbClr val="ED931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552033" y="1418436"/>
            <a:ext cx="2294792" cy="2294792"/>
          </a:xfrm>
          <a:prstGeom prst="diamond">
            <a:avLst/>
          </a:prstGeom>
          <a:solidFill>
            <a:srgbClr val="EDBB7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131361" y="2465983"/>
            <a:ext cx="243135" cy="243135"/>
          </a:xfrm>
          <a:prstGeom prst="ellipse">
            <a:avLst/>
          </a:prstGeom>
          <a:solidFill>
            <a:srgbClr val="428435"/>
          </a:solidFill>
          <a:ln w="50800">
            <a:solidFill>
              <a:srgbClr val="428435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 rot="5400000">
            <a:off x="4226495" y="2550543"/>
            <a:ext cx="1167261" cy="0"/>
          </a:xfrm>
          <a:prstGeom prst="line">
            <a:avLst/>
          </a:prstGeom>
          <a:noFill/>
          <a:ln w="35574">
            <a:solidFill>
              <a:srgbClr val="42843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 rot="5400000">
            <a:off x="7112570" y="2550543"/>
            <a:ext cx="1167261" cy="0"/>
          </a:xfrm>
          <a:prstGeom prst="line">
            <a:avLst/>
          </a:prstGeom>
          <a:noFill/>
          <a:ln w="35574">
            <a:solidFill>
              <a:srgbClr val="ED9316"/>
            </a:solidFill>
            <a:prstDash val="solid"/>
          </a:ln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8488" y="0"/>
            <a:ext cx="6005513" cy="51435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001.METODOLOGIA E ESCOPO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71450" y="4857750"/>
            <a:ext cx="700088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0.0.24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5209874" y="1778493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42843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convergir</a:t>
            </a:r>
            <a:endParaRPr lang="en-US" sz="1354" dirty="0"/>
          </a:p>
        </p:txBody>
      </p:sp>
      <p:sp>
        <p:nvSpPr>
          <p:cNvPr id="14" name="Text 11"/>
          <p:cNvSpPr/>
          <p:nvPr/>
        </p:nvSpPr>
        <p:spPr>
          <a:xfrm>
            <a:off x="8205487" y="1888030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ED9316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convergir</a:t>
            </a:r>
            <a:endParaRPr lang="en-US" sz="1354" dirty="0"/>
          </a:p>
        </p:txBody>
      </p:sp>
      <p:sp>
        <p:nvSpPr>
          <p:cNvPr id="15" name="Text 12"/>
          <p:cNvSpPr/>
          <p:nvPr/>
        </p:nvSpPr>
        <p:spPr>
          <a:xfrm>
            <a:off x="3862446" y="1876483"/>
            <a:ext cx="83820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42843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divergir</a:t>
            </a:r>
            <a:endParaRPr lang="en-US" sz="1354" dirty="0"/>
          </a:p>
        </p:txBody>
      </p:sp>
      <p:sp>
        <p:nvSpPr>
          <p:cNvPr id="16" name="Text 13"/>
          <p:cNvSpPr/>
          <p:nvPr/>
        </p:nvSpPr>
        <p:spPr>
          <a:xfrm>
            <a:off x="4157021" y="2475988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descobrir</a:t>
            </a:r>
            <a:endParaRPr lang="en-US" sz="1354" dirty="0"/>
          </a:p>
        </p:txBody>
      </p:sp>
      <p:sp>
        <p:nvSpPr>
          <p:cNvPr id="17" name="Text 14"/>
          <p:cNvSpPr/>
          <p:nvPr/>
        </p:nvSpPr>
        <p:spPr>
          <a:xfrm>
            <a:off x="5120846" y="2475988"/>
            <a:ext cx="776287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definir</a:t>
            </a:r>
            <a:endParaRPr lang="en-US" sz="1354" dirty="0"/>
          </a:p>
        </p:txBody>
      </p:sp>
      <p:sp>
        <p:nvSpPr>
          <p:cNvPr id="18" name="Text 15"/>
          <p:cNvSpPr/>
          <p:nvPr/>
        </p:nvSpPr>
        <p:spPr>
          <a:xfrm>
            <a:off x="6011298" y="2872857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19" name="Text 16"/>
          <p:cNvSpPr/>
          <p:nvPr/>
        </p:nvSpPr>
        <p:spPr>
          <a:xfrm>
            <a:off x="8532582" y="2939557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20" name="Text 17"/>
          <p:cNvSpPr/>
          <p:nvPr/>
        </p:nvSpPr>
        <p:spPr>
          <a:xfrm>
            <a:off x="3343275" y="2906207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  <p:sp>
        <p:nvSpPr>
          <p:cNvPr id="21" name="Text 18"/>
          <p:cNvSpPr/>
          <p:nvPr/>
        </p:nvSpPr>
        <p:spPr>
          <a:xfrm>
            <a:off x="6800908" y="1809808"/>
            <a:ext cx="83820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ED9316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divergir</a:t>
            </a:r>
            <a:endParaRPr lang="en-US" sz="1354" dirty="0"/>
          </a:p>
        </p:txBody>
      </p:sp>
      <p:sp>
        <p:nvSpPr>
          <p:cNvPr id="22" name="Text 19"/>
          <p:cNvSpPr/>
          <p:nvPr/>
        </p:nvSpPr>
        <p:spPr>
          <a:xfrm>
            <a:off x="6991796" y="2442638"/>
            <a:ext cx="1090613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desenvolver</a:t>
            </a:r>
            <a:endParaRPr lang="en-US" sz="1354" dirty="0"/>
          </a:p>
        </p:txBody>
      </p:sp>
      <p:sp>
        <p:nvSpPr>
          <p:cNvPr id="23" name="Text 20"/>
          <p:cNvSpPr/>
          <p:nvPr/>
        </p:nvSpPr>
        <p:spPr>
          <a:xfrm>
            <a:off x="7915601" y="2445973"/>
            <a:ext cx="89535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entregar</a:t>
            </a:r>
            <a:endParaRPr lang="en-US" sz="1354" dirty="0"/>
          </a:p>
        </p:txBody>
      </p:sp>
      <p:sp>
        <p:nvSpPr>
          <p:cNvPr id="24" name="Text 21"/>
          <p:cNvSpPr/>
          <p:nvPr/>
        </p:nvSpPr>
        <p:spPr>
          <a:xfrm>
            <a:off x="647700" y="2571750"/>
            <a:ext cx="2476500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DIAMANTE DUPLO</a:t>
            </a:r>
            <a:endParaRPr lang="en-US" sz="1725" dirty="0"/>
          </a:p>
        </p:txBody>
      </p:sp>
      <p:sp>
        <p:nvSpPr>
          <p:cNvPr id="25" name="Text 22"/>
          <p:cNvSpPr/>
          <p:nvPr/>
        </p:nvSpPr>
        <p:spPr>
          <a:xfrm>
            <a:off x="647700" y="2981325"/>
            <a:ext cx="24717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Lembrar que definir bem o problema é sempre o investimento mais barato. Cada hora gasta entendendo a questão economiza muitas horas de retrabalho em tecnologia.</a:t>
            </a:r>
            <a:endParaRPr lang="en-US" sz="900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Como metodologia de design, o </a:t>
            </a:r>
            <a:pPr algn="l" indent="0" marL="0">
              <a:lnSpc>
                <a:spcPts val="1055"/>
              </a:lnSpc>
              <a:buNone/>
            </a:pPr>
            <a:r>
              <a:rPr lang="en-US" sz="900" i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double diamond</a:t>
            </a:r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traz clareza, evita soluções superficiais e garante que todos estejam alinhados sobre o problema certo antes de construir — poupando recursos e investimentos desnecessários.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284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38488" y="-19050"/>
            <a:ext cx="6005513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647700" y="2571750"/>
            <a:ext cx="2019300" cy="2143125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3573391" y="1332072"/>
            <a:ext cx="2477928" cy="2477928"/>
          </a:xfrm>
          <a:prstGeom prst="diamond">
            <a:avLst/>
          </a:prstGeom>
          <a:solidFill>
            <a:srgbClr val="42843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666827" y="1421771"/>
            <a:ext cx="2294792" cy="2294792"/>
          </a:xfrm>
          <a:prstGeom prst="diamond">
            <a:avLst/>
          </a:prstGeom>
          <a:solidFill>
            <a:srgbClr val="EFFFE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454857" y="1328738"/>
            <a:ext cx="2477928" cy="2477928"/>
          </a:xfrm>
          <a:prstGeom prst="diamond">
            <a:avLst/>
          </a:prstGeom>
          <a:solidFill>
            <a:srgbClr val="D3B08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552033" y="1418436"/>
            <a:ext cx="2294792" cy="2294792"/>
          </a:xfrm>
          <a:prstGeom prst="diamond">
            <a:avLst/>
          </a:prstGeom>
          <a:solidFill>
            <a:srgbClr val="F0E8D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131361" y="2465983"/>
            <a:ext cx="243135" cy="243135"/>
          </a:xfrm>
          <a:prstGeom prst="ellipse">
            <a:avLst/>
          </a:prstGeom>
          <a:solidFill>
            <a:srgbClr val="428435"/>
          </a:solidFill>
          <a:ln w="50800">
            <a:solidFill>
              <a:srgbClr val="428435"/>
            </a:solidFill>
            <a:prstDash val="lgDash"/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 rot="5400000">
            <a:off x="4226495" y="2550543"/>
            <a:ext cx="1167261" cy="0"/>
          </a:xfrm>
          <a:prstGeom prst="line">
            <a:avLst/>
          </a:prstGeom>
          <a:noFill/>
          <a:ln w="35574">
            <a:solidFill>
              <a:srgbClr val="42843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 rot="5400000">
            <a:off x="7112570" y="2550543"/>
            <a:ext cx="1167261" cy="0"/>
          </a:xfrm>
          <a:prstGeom prst="line">
            <a:avLst/>
          </a:prstGeom>
          <a:noFill/>
          <a:ln w="35574">
            <a:solidFill>
              <a:srgbClr val="D3B08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 rot="5400000">
            <a:off x="5600700" y="3714750"/>
            <a:ext cx="1314450" cy="381000"/>
          </a:xfrm>
          <a:prstGeom prst="leftArrow">
            <a:avLst/>
          </a:prstGeom>
          <a:solidFill>
            <a:srgbClr val="428435"/>
          </a:solidFill>
          <a:ln w="12700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-2007394" y="2350294"/>
            <a:ext cx="501967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lnSpc>
                <a:spcPts val="1620"/>
              </a:lnSpc>
              <a:buNone/>
            </a:pPr>
            <a:r>
              <a:rPr lang="en-US" sz="1800" spc="-54" kern="0" dirty="0">
                <a:solidFill>
                  <a:srgbClr val="000000">
                    <a:alpha val="99000"/>
                  </a:srgbClr>
                </a:solidFill>
                <a:latin typeface="Archivo" pitchFamily="34" charset="0"/>
                <a:ea typeface="Archivo" pitchFamily="34" charset="-122"/>
                <a:cs typeface="Archivo" pitchFamily="34" charset="-120"/>
              </a:rPr>
              <a:t>001.METODOLOGIA E ESCOPO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71450" y="4857750"/>
            <a:ext cx="700088" cy="114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0.0.24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5209874" y="1778493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42843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convergir</a:t>
            </a:r>
            <a:endParaRPr lang="en-US" sz="1354" dirty="0"/>
          </a:p>
        </p:txBody>
      </p:sp>
      <p:sp>
        <p:nvSpPr>
          <p:cNvPr id="15" name="Text 13"/>
          <p:cNvSpPr/>
          <p:nvPr/>
        </p:nvSpPr>
        <p:spPr>
          <a:xfrm>
            <a:off x="8205487" y="1888030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D3B087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convergir</a:t>
            </a:r>
            <a:endParaRPr lang="en-US" sz="1354" dirty="0"/>
          </a:p>
        </p:txBody>
      </p:sp>
      <p:sp>
        <p:nvSpPr>
          <p:cNvPr id="16" name="Text 14"/>
          <p:cNvSpPr/>
          <p:nvPr/>
        </p:nvSpPr>
        <p:spPr>
          <a:xfrm>
            <a:off x="3862446" y="1876483"/>
            <a:ext cx="83820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428435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divergir</a:t>
            </a:r>
            <a:endParaRPr lang="en-US" sz="1354" dirty="0"/>
          </a:p>
        </p:txBody>
      </p:sp>
      <p:sp>
        <p:nvSpPr>
          <p:cNvPr id="17" name="Text 15"/>
          <p:cNvSpPr/>
          <p:nvPr/>
        </p:nvSpPr>
        <p:spPr>
          <a:xfrm>
            <a:off x="4157021" y="2475988"/>
            <a:ext cx="938212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descobrir</a:t>
            </a:r>
            <a:endParaRPr lang="en-US" sz="1354" dirty="0"/>
          </a:p>
        </p:txBody>
      </p:sp>
      <p:sp>
        <p:nvSpPr>
          <p:cNvPr id="18" name="Text 16"/>
          <p:cNvSpPr/>
          <p:nvPr/>
        </p:nvSpPr>
        <p:spPr>
          <a:xfrm>
            <a:off x="5120846" y="2475988"/>
            <a:ext cx="776287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definir</a:t>
            </a:r>
            <a:endParaRPr lang="en-US" sz="1354" dirty="0"/>
          </a:p>
        </p:txBody>
      </p:sp>
      <p:sp>
        <p:nvSpPr>
          <p:cNvPr id="19" name="Text 17"/>
          <p:cNvSpPr/>
          <p:nvPr/>
        </p:nvSpPr>
        <p:spPr>
          <a:xfrm>
            <a:off x="6011298" y="2872857"/>
            <a:ext cx="952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claro</a:t>
            </a:r>
            <a:endParaRPr lang="en-US" sz="1354" dirty="0"/>
          </a:p>
        </p:txBody>
      </p:sp>
      <p:sp>
        <p:nvSpPr>
          <p:cNvPr id="20" name="Text 18"/>
          <p:cNvSpPr/>
          <p:nvPr/>
        </p:nvSpPr>
        <p:spPr>
          <a:xfrm>
            <a:off x="8448675" y="2947988"/>
            <a:ext cx="1070846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D3B087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solução e revisão</a:t>
            </a:r>
            <a:endParaRPr lang="en-US" sz="1354" dirty="0"/>
          </a:p>
        </p:txBody>
      </p:sp>
      <p:sp>
        <p:nvSpPr>
          <p:cNvPr id="21" name="Text 19"/>
          <p:cNvSpPr/>
          <p:nvPr/>
        </p:nvSpPr>
        <p:spPr>
          <a:xfrm>
            <a:off x="3343275" y="2906207"/>
            <a:ext cx="981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problema </a:t>
            </a:r>
            <a:endParaRPr lang="en-US" sz="1354" dirty="0"/>
          </a:p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geral</a:t>
            </a:r>
            <a:endParaRPr lang="en-US" sz="1354" dirty="0"/>
          </a:p>
        </p:txBody>
      </p:sp>
      <p:sp>
        <p:nvSpPr>
          <p:cNvPr id="22" name="Text 20"/>
          <p:cNvSpPr/>
          <p:nvPr/>
        </p:nvSpPr>
        <p:spPr>
          <a:xfrm>
            <a:off x="6800908" y="1809808"/>
            <a:ext cx="83820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D3B087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divergir</a:t>
            </a:r>
            <a:endParaRPr lang="en-US" sz="1354" dirty="0"/>
          </a:p>
        </p:txBody>
      </p:sp>
      <p:sp>
        <p:nvSpPr>
          <p:cNvPr id="23" name="Text 21"/>
          <p:cNvSpPr/>
          <p:nvPr/>
        </p:nvSpPr>
        <p:spPr>
          <a:xfrm>
            <a:off x="6991796" y="2442638"/>
            <a:ext cx="1090613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D3B087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desenvolver</a:t>
            </a:r>
            <a:endParaRPr lang="en-US" sz="1354" dirty="0"/>
          </a:p>
        </p:txBody>
      </p:sp>
      <p:sp>
        <p:nvSpPr>
          <p:cNvPr id="24" name="Text 22"/>
          <p:cNvSpPr/>
          <p:nvPr/>
        </p:nvSpPr>
        <p:spPr>
          <a:xfrm>
            <a:off x="7915601" y="2445973"/>
            <a:ext cx="895350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354"/>
              </a:lnSpc>
              <a:buNone/>
            </a:pPr>
            <a:r>
              <a:rPr lang="en-US" sz="1354" spc="-54" kern="0" dirty="0">
                <a:solidFill>
                  <a:srgbClr val="D3B087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entregar</a:t>
            </a:r>
            <a:endParaRPr lang="en-US" sz="1354" dirty="0"/>
          </a:p>
        </p:txBody>
      </p:sp>
      <p:sp>
        <p:nvSpPr>
          <p:cNvPr id="25" name="Text 23"/>
          <p:cNvSpPr/>
          <p:nvPr/>
        </p:nvSpPr>
        <p:spPr>
          <a:xfrm>
            <a:off x="647700" y="2571750"/>
            <a:ext cx="2476500" cy="2190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ENTREVISTAS</a:t>
            </a:r>
            <a:endParaRPr lang="en-US" sz="1725" dirty="0"/>
          </a:p>
        </p:txBody>
      </p:sp>
      <p:sp>
        <p:nvSpPr>
          <p:cNvPr id="26" name="Text 24"/>
          <p:cNvSpPr/>
          <p:nvPr/>
        </p:nvSpPr>
        <p:spPr>
          <a:xfrm>
            <a:off x="647700" y="2981325"/>
            <a:ext cx="2471738" cy="17335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Vamos iniciar o trabalho com entrevistas focadas em entender a visão que o público interno da Plongê tem sobre Digital, Inovação, Dados, Inteligência Artificial</a:t>
            </a:r>
            <a:endParaRPr lang="en-US" sz="900" dirty="0"/>
          </a:p>
          <a:p>
            <a:pPr algn="l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 especial buscamos automatizar ou assistir com ferramentas tarefas com pouco valor agregado usando tecnologias atuais (que permitem automação inclusive de trabalho não-repetitivo, envolvendo algum nível de cognição)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5581650" y="4681538"/>
            <a:ext cx="1819275" cy="2667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1055"/>
              </a:lnSpc>
              <a:buNone/>
            </a:pPr>
            <a:r>
              <a:rPr lang="en-US" sz="90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neste trabalho queremos chegar até aqui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05513" y="0"/>
            <a:ext cx="3138488" cy="514350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3043238" y="0"/>
            <a:ext cx="3138488" cy="51435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3138488" cy="51435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0" y="0"/>
            <a:ext cx="3138488" cy="5143500"/>
          </a:xfrm>
          <a:prstGeom prst="rect">
            <a:avLst/>
          </a:prstGeom>
          <a:solidFill>
            <a:srgbClr val="428435"/>
          </a:solidFill>
          <a:ln/>
        </p:spPr>
      </p:sp>
      <p:sp>
        <p:nvSpPr>
          <p:cNvPr id="6" name="Shape 4"/>
          <p:cNvSpPr/>
          <p:nvPr/>
        </p:nvSpPr>
        <p:spPr>
          <a:xfrm>
            <a:off x="3043238" y="0"/>
            <a:ext cx="3138488" cy="5143500"/>
          </a:xfrm>
          <a:prstGeom prst="rect">
            <a:avLst/>
          </a:prstGeom>
          <a:solidFill>
            <a:srgbClr val="EFFFE2"/>
          </a:solidFill>
          <a:ln/>
        </p:spPr>
      </p:sp>
      <p:sp>
        <p:nvSpPr>
          <p:cNvPr id="7" name="Shape 5"/>
          <p:cNvSpPr/>
          <p:nvPr/>
        </p:nvSpPr>
        <p:spPr>
          <a:xfrm>
            <a:off x="6005513" y="0"/>
            <a:ext cx="3138488" cy="5143500"/>
          </a:xfrm>
          <a:prstGeom prst="rect">
            <a:avLst/>
          </a:prstGeom>
          <a:solidFill>
            <a:srgbClr val="D3B087"/>
          </a:solidFill>
          <a:ln/>
        </p:spPr>
      </p:sp>
      <p:sp>
        <p:nvSpPr>
          <p:cNvPr id="8" name="Text 6"/>
          <p:cNvSpPr/>
          <p:nvPr/>
        </p:nvSpPr>
        <p:spPr>
          <a:xfrm>
            <a:off x="171450" y="4657725"/>
            <a:ext cx="3328988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810"/>
              </a:lnSpc>
              <a:buNone/>
            </a:pPr>
            <a:r>
              <a:rPr lang="en-US" sz="900" spc="-9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todos os internos será enviado formulário quali-quantitativo como motivador de que os participantes preparem-se para o bate papo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3276600" y="4643438"/>
            <a:ext cx="3328988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810"/>
              </a:lnSpc>
              <a:buNone/>
            </a:pPr>
            <a:r>
              <a:rPr lang="en-US" sz="900" spc="-9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todos os internos será enviado formulário quali-quantitativo como motivador de que os participantes preparem-se para o bate papo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6319838" y="4657725"/>
            <a:ext cx="3328988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810"/>
              </a:lnSpc>
              <a:buNone/>
            </a:pPr>
            <a:r>
              <a:rPr lang="en-US" sz="900" spc="-9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todos os internos será enviado formulário quali-quantitativo como motivador de que os participantes preparem-se para o bate papo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171450" y="195263"/>
            <a:ext cx="3195638" cy="2724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renata</a:t>
            </a:r>
            <a:endParaRPr lang="en-US" sz="4500" dirty="0"/>
          </a:p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adriana</a:t>
            </a:r>
            <a:endParaRPr lang="en-US" sz="4500" dirty="0"/>
          </a:p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andré</a:t>
            </a:r>
            <a:endParaRPr lang="en-US" sz="450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3000" i="1" spc="-6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+leo</a:t>
            </a:r>
            <a:endParaRPr lang="en-US" sz="450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3000" i="1" spc="-6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+rafa</a:t>
            </a:r>
            <a:endParaRPr lang="en-US" sz="4500" dirty="0"/>
          </a:p>
        </p:txBody>
      </p:sp>
      <p:sp>
        <p:nvSpPr>
          <p:cNvPr id="12" name="Text 10"/>
          <p:cNvSpPr/>
          <p:nvPr/>
        </p:nvSpPr>
        <p:spPr>
          <a:xfrm>
            <a:off x="166688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3276600" y="3438525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 entrevistas pautadas por fluxos atuais, Plia, dores. Fomentar inovação, mas com protagonismo.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3309938" y="195263"/>
            <a:ext cx="3195638" cy="2057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duda</a:t>
            </a:r>
            <a:endParaRPr lang="en-US" sz="4500" dirty="0"/>
          </a:p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sté</a:t>
            </a:r>
            <a:endParaRPr lang="en-US" sz="4500" dirty="0"/>
          </a:p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gabi</a:t>
            </a:r>
            <a:endParaRPr lang="en-US" sz="4500" dirty="0"/>
          </a:p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vic</a:t>
            </a:r>
            <a:endParaRPr lang="en-US" sz="4500" dirty="0"/>
          </a:p>
        </p:txBody>
      </p:sp>
      <p:sp>
        <p:nvSpPr>
          <p:cNvPr id="15" name="Text 13"/>
          <p:cNvSpPr/>
          <p:nvPr/>
        </p:nvSpPr>
        <p:spPr>
          <a:xfrm>
            <a:off x="6281738" y="3452813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workshop voltado a discutir o dia a dia, construindo coletivamente automações possíveis. 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6272213" y="195263"/>
            <a:ext cx="3195638" cy="15430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giovanna</a:t>
            </a:r>
            <a:endParaRPr lang="en-US" sz="4500" dirty="0"/>
          </a:p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ingrid</a:t>
            </a:r>
            <a:endParaRPr lang="en-US" sz="4500" dirty="0"/>
          </a:p>
          <a:p>
            <a:pPr algn="l" indent="0" marL="0">
              <a:lnSpc>
                <a:spcPts val="4050"/>
              </a:lnSpc>
              <a:buNone/>
            </a:pPr>
            <a:r>
              <a:rPr lang="en-US" sz="4500" spc="-90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fernanda</a:t>
            </a:r>
            <a:endParaRPr lang="en-US" sz="4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05513" y="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3043238" y="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6005513" y="257175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6" name="Shape 4"/>
          <p:cNvSpPr/>
          <p:nvPr/>
        </p:nvSpPr>
        <p:spPr>
          <a:xfrm>
            <a:off x="3043238" y="257175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0" y="257175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8" name="Shape 6"/>
          <p:cNvSpPr/>
          <p:nvPr/>
        </p:nvSpPr>
        <p:spPr>
          <a:xfrm>
            <a:off x="0" y="2571750"/>
            <a:ext cx="3138488" cy="26050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9" name="Shape 7"/>
          <p:cNvSpPr/>
          <p:nvPr/>
        </p:nvSpPr>
        <p:spPr>
          <a:xfrm>
            <a:off x="3043238" y="2571750"/>
            <a:ext cx="3138488" cy="2605088"/>
          </a:xfrm>
          <a:prstGeom prst="rect">
            <a:avLst/>
          </a:prstGeom>
          <a:solidFill>
            <a:srgbClr val="F21C63"/>
          </a:solidFill>
          <a:ln/>
        </p:spPr>
      </p:sp>
      <p:sp>
        <p:nvSpPr>
          <p:cNvPr id="10" name="Shape 8"/>
          <p:cNvSpPr/>
          <p:nvPr/>
        </p:nvSpPr>
        <p:spPr>
          <a:xfrm>
            <a:off x="6005513" y="2571750"/>
            <a:ext cx="3138488" cy="2605088"/>
          </a:xfrm>
          <a:prstGeom prst="rect">
            <a:avLst/>
          </a:prstGeom>
          <a:solidFill>
            <a:srgbClr val="1691ED"/>
          </a:solidFill>
          <a:ln/>
        </p:spPr>
      </p:sp>
      <p:sp>
        <p:nvSpPr>
          <p:cNvPr id="11" name="Shape 9"/>
          <p:cNvSpPr/>
          <p:nvPr/>
        </p:nvSpPr>
        <p:spPr>
          <a:xfrm>
            <a:off x="0" y="0"/>
            <a:ext cx="3138488" cy="2605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3043238" y="0"/>
            <a:ext cx="3138488" cy="2605088"/>
          </a:xfrm>
          <a:prstGeom prst="rect">
            <a:avLst/>
          </a:prstGeom>
          <a:solidFill>
            <a:srgbClr val="428435"/>
          </a:solidFill>
          <a:ln/>
        </p:spPr>
      </p:sp>
      <p:sp>
        <p:nvSpPr>
          <p:cNvPr id="13" name="Shape 11"/>
          <p:cNvSpPr/>
          <p:nvPr/>
        </p:nvSpPr>
        <p:spPr>
          <a:xfrm>
            <a:off x="6005513" y="0"/>
            <a:ext cx="3138488" cy="2605088"/>
          </a:xfrm>
          <a:prstGeom prst="rect">
            <a:avLst/>
          </a:prstGeom>
          <a:solidFill>
            <a:srgbClr val="ED9316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5513" y="0"/>
            <a:ext cx="3138488" cy="5143500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8" y="0"/>
            <a:ext cx="3138488" cy="514350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66688" y="599598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3209925" y="599598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6172200" y="599598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9" name="Text 15"/>
          <p:cNvSpPr/>
          <p:nvPr/>
        </p:nvSpPr>
        <p:spPr>
          <a:xfrm>
            <a:off x="166688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3209925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6172200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ED9316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7525" y="300038"/>
            <a:ext cx="3028950" cy="4543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0"/>
            <a:ext cx="883443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05513" y="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3043238" y="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6005513" y="257175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6" name="Shape 4"/>
          <p:cNvSpPr/>
          <p:nvPr/>
        </p:nvSpPr>
        <p:spPr>
          <a:xfrm>
            <a:off x="3043238" y="257175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0" y="2571750"/>
            <a:ext cx="3138488" cy="2605088"/>
          </a:xfrm>
          <a:prstGeom prst="rect">
            <a:avLst/>
          </a:prstGeom>
          <a:noFill/>
          <a:ln/>
        </p:spPr>
      </p:sp>
      <p:sp>
        <p:nvSpPr>
          <p:cNvPr id="8" name="Shape 6"/>
          <p:cNvSpPr/>
          <p:nvPr/>
        </p:nvSpPr>
        <p:spPr>
          <a:xfrm>
            <a:off x="0" y="2571750"/>
            <a:ext cx="3138488" cy="26050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9" name="Shape 7"/>
          <p:cNvSpPr/>
          <p:nvPr/>
        </p:nvSpPr>
        <p:spPr>
          <a:xfrm>
            <a:off x="3043238" y="2571750"/>
            <a:ext cx="3138488" cy="2605088"/>
          </a:xfrm>
          <a:prstGeom prst="rect">
            <a:avLst/>
          </a:prstGeom>
          <a:solidFill>
            <a:srgbClr val="F21C63"/>
          </a:solidFill>
          <a:ln/>
        </p:spPr>
      </p:sp>
      <p:sp>
        <p:nvSpPr>
          <p:cNvPr id="10" name="Shape 8"/>
          <p:cNvSpPr/>
          <p:nvPr/>
        </p:nvSpPr>
        <p:spPr>
          <a:xfrm>
            <a:off x="6005513" y="2571750"/>
            <a:ext cx="3138488" cy="2605088"/>
          </a:xfrm>
          <a:prstGeom prst="rect">
            <a:avLst/>
          </a:prstGeom>
          <a:solidFill>
            <a:srgbClr val="1691ED"/>
          </a:solidFill>
          <a:ln/>
        </p:spPr>
      </p:sp>
      <p:sp>
        <p:nvSpPr>
          <p:cNvPr id="11" name="Shape 9"/>
          <p:cNvSpPr/>
          <p:nvPr/>
        </p:nvSpPr>
        <p:spPr>
          <a:xfrm>
            <a:off x="0" y="0"/>
            <a:ext cx="3138488" cy="26050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3043238" y="0"/>
            <a:ext cx="3138488" cy="2605088"/>
          </a:xfrm>
          <a:prstGeom prst="rect">
            <a:avLst/>
          </a:prstGeom>
          <a:solidFill>
            <a:srgbClr val="428435"/>
          </a:solidFill>
          <a:ln/>
        </p:spPr>
      </p:sp>
      <p:sp>
        <p:nvSpPr>
          <p:cNvPr id="13" name="Shape 11"/>
          <p:cNvSpPr/>
          <p:nvPr/>
        </p:nvSpPr>
        <p:spPr>
          <a:xfrm>
            <a:off x="6005513" y="0"/>
            <a:ext cx="3138488" cy="2605088"/>
          </a:xfrm>
          <a:prstGeom prst="rect">
            <a:avLst/>
          </a:prstGeom>
          <a:solidFill>
            <a:srgbClr val="ED9316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5513" y="0"/>
            <a:ext cx="3138488" cy="5143500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8" y="0"/>
            <a:ext cx="3138488" cy="514350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66688" y="599598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3209925" y="599598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6172200" y="599598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19" name="Text 15"/>
          <p:cNvSpPr/>
          <p:nvPr/>
        </p:nvSpPr>
        <p:spPr>
          <a:xfrm>
            <a:off x="166688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3209925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6172200" y="3424238"/>
            <a:ext cx="3262313" cy="8191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spc="-18" kern="0" dirty="0">
                <a:solidFill>
                  <a:srgbClr val="ED9316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entrevistas com foco em potencialidades, negócio, dores atuais, pontos cegos, aprendizados e histórico.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813" y="590550"/>
            <a:ext cx="9525000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800" i="1" spc="-18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fatos, dados, informações objetivas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404813" y="3781425"/>
            <a:ext cx="3514725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725" u="sng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Atividade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Listar 3-5 processos que já funcionam bem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Identificar quais ferramentas estão envolvidas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Identificar quais dados são trafegados</a:t>
            </a:r>
            <a:endParaRPr lang="en-US" sz="1725" dirty="0"/>
          </a:p>
          <a:p>
            <a:pPr algn="l" indent="0" marL="0">
              <a:lnSpc>
                <a:spcPts val="1725"/>
              </a:lnSpc>
              <a:buNone/>
            </a:pPr>
            <a:r>
              <a:rPr lang="en-US" sz="1725" spc="-69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- Identificar operacional dos macroprocessos</a:t>
            </a:r>
            <a:endParaRPr lang="en-US" sz="1725" dirty="0"/>
          </a:p>
        </p:txBody>
      </p:sp>
      <p:sp>
        <p:nvSpPr>
          <p:cNvPr id="4" name="Text 2"/>
          <p:cNvSpPr/>
          <p:nvPr/>
        </p:nvSpPr>
        <p:spPr>
          <a:xfrm>
            <a:off x="404813" y="795338"/>
            <a:ext cx="6319838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000" b="1" spc="-120" kern="0" dirty="0">
                <a:solidFill>
                  <a:srgbClr val="000000">
                    <a:alpha val="99000"/>
                  </a:srgbClr>
                </a:solidFill>
                <a:latin typeface="Pragati Narrow" pitchFamily="34" charset="0"/>
                <a:ea typeface="Pragati Narrow" pitchFamily="34" charset="-122"/>
                <a:cs typeface="Pragati Narrow" pitchFamily="34" charset="-120"/>
              </a:rPr>
              <a:t>O que já funciona bem e pode ser automatizado</a:t>
            </a:r>
            <a:endParaRPr lang="en-US" sz="3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2025-10-16T22:38:46Z</dcterms:created>
  <dcterms:modified xsi:type="dcterms:W3CDTF">2025-10-16T22:38:46Z</dcterms:modified>
</cp:coreProperties>
</file>